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62" r:id="rId4"/>
    <p:sldId id="263" r:id="rId5"/>
    <p:sldId id="258" r:id="rId6"/>
    <p:sldId id="260" r:id="rId7"/>
    <p:sldId id="259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539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86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157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971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220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19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761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790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832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263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177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881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47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852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10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8047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939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521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gif"/><Relationship Id="rId7" Type="http://schemas.openxmlformats.org/officeDocument/2006/relationships/image" Target="../media/image12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gif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video" Target="https://www.youtube.com/embed/kJUL_hwA5mY" TargetMode="External"/><Relationship Id="rId7" Type="http://schemas.openxmlformats.org/officeDocument/2006/relationships/image" Target="../media/image17.jpeg"/><Relationship Id="rId2" Type="http://schemas.openxmlformats.org/officeDocument/2006/relationships/video" Target="https://www.youtube.com/embed/asL8tS3ncQQ" TargetMode="External"/><Relationship Id="rId1" Type="http://schemas.openxmlformats.org/officeDocument/2006/relationships/video" Target="https://www.youtube.com/embed/aTQS25w8kZo" TargetMode="Externa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6600" dirty="0" smtClean="0"/>
              <a:t>12</a:t>
            </a:r>
            <a:r>
              <a:rPr lang="hu-HU" sz="6600" dirty="0" smtClean="0"/>
              <a:t>. </a:t>
            </a:r>
            <a:r>
              <a:rPr lang="hu-HU" sz="6600" dirty="0" smtClean="0"/>
              <a:t>óra</a:t>
            </a:r>
            <a:endParaRPr lang="hu-HU" sz="66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4400" dirty="0" smtClean="0"/>
              <a:t>HANGFORMÁTUMOK</a:t>
            </a:r>
            <a:endParaRPr lang="hu-HU" sz="4400" dirty="0"/>
          </a:p>
        </p:txBody>
      </p:sp>
    </p:spTree>
    <p:extLst>
      <p:ext uri="{BB962C8B-B14F-4D97-AF65-F5344CB8AC3E}">
        <p14:creationId xmlns:p14="http://schemas.microsoft.com/office/powerpoint/2010/main" val="17228803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800" dirty="0" smtClean="0"/>
              <a:t>Mi a hang?</a:t>
            </a:r>
            <a:endParaRPr lang="hu-HU" sz="4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2399243"/>
            <a:ext cx="7772400" cy="3649133"/>
          </a:xfrm>
        </p:spPr>
        <p:txBody>
          <a:bodyPr/>
          <a:lstStyle/>
          <a:p>
            <a:r>
              <a:rPr lang="hu-HU" sz="3600" dirty="0" smtClean="0"/>
              <a:t>A fül, a hallás által érzékelt inger.</a:t>
            </a:r>
          </a:p>
          <a:p>
            <a:r>
              <a:rPr lang="hu-HU" sz="3600" dirty="0" smtClean="0"/>
              <a:t>Tulajdonságai:</a:t>
            </a:r>
          </a:p>
          <a:p>
            <a:r>
              <a:rPr lang="hu-HU" sz="3600" dirty="0" smtClean="0"/>
              <a:t>Hangerősség</a:t>
            </a:r>
          </a:p>
          <a:p>
            <a:r>
              <a:rPr lang="hu-HU" sz="3600" dirty="0" smtClean="0"/>
              <a:t>Hangmagasság</a:t>
            </a:r>
          </a:p>
          <a:p>
            <a:r>
              <a:rPr lang="hu-HU" sz="3600" dirty="0" smtClean="0"/>
              <a:t>Hangszín</a:t>
            </a:r>
          </a:p>
          <a:p>
            <a:endParaRPr lang="hu-HU" sz="3600" dirty="0" smtClean="0"/>
          </a:p>
          <a:p>
            <a:endParaRPr lang="hu-HU" dirty="0"/>
          </a:p>
        </p:txBody>
      </p:sp>
      <p:pic>
        <p:nvPicPr>
          <p:cNvPr id="4098" name="Picture 2" descr="http://diabetika.hu/wp-content/uploads/2015/01/ful18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956" y="2743200"/>
            <a:ext cx="3036094" cy="202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355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400" dirty="0" smtClean="0"/>
              <a:t>Hangmagasság</a:t>
            </a:r>
            <a:endParaRPr lang="hu-HU" sz="4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1958817" y="6733094"/>
            <a:ext cx="5592484" cy="1184920"/>
          </a:xfrm>
        </p:spPr>
        <p:txBody>
          <a:bodyPr/>
          <a:lstStyle/>
          <a:p>
            <a:r>
              <a:rPr lang="hu-HU" smtClean="0"/>
              <a:t>Mértékegysége: Hz.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1026" name="Picture 2" descr="http://www.tferi.hu/cikkek/Hangformatumok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33870"/>
            <a:ext cx="9134967" cy="271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59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23875" y="619126"/>
            <a:ext cx="7772400" cy="1456267"/>
          </a:xfrm>
        </p:spPr>
        <p:txBody>
          <a:bodyPr>
            <a:normAutofit/>
          </a:bodyPr>
          <a:lstStyle/>
          <a:p>
            <a:r>
              <a:rPr lang="hu-HU" sz="4400" dirty="0" smtClean="0"/>
              <a:t>Hangerősség</a:t>
            </a:r>
            <a:endParaRPr lang="hu-HU" sz="4400" dirty="0"/>
          </a:p>
        </p:txBody>
      </p:sp>
      <p:pic>
        <p:nvPicPr>
          <p:cNvPr id="3074" name="Picture 2" descr="http://atomfizika.elte.hu/akos/orak/kmod/ml/zaj_elemei/image02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842293"/>
            <a:ext cx="7486650" cy="411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64838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dirty="0" smtClean="0"/>
              <a:t>A természetes és mesterséges hang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3600" dirty="0" smtClean="0"/>
              <a:t>Természetes hang: valamely természeti jelenség, mozgás, vagy élőlény váltja ki.</a:t>
            </a:r>
          </a:p>
          <a:p>
            <a:r>
              <a:rPr lang="hu-HU" sz="3600" dirty="0" smtClean="0"/>
              <a:t>Mesterséges hang: Az ember által készített készülék által jön létre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4066979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20713"/>
            <a:ext cx="8156575" cy="6477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altLang="hu-HU" sz="4800" smtClean="0"/>
              <a:t>Tárolás régen és most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1454150"/>
            <a:ext cx="8229600" cy="4573588"/>
          </a:xfrm>
        </p:spPr>
        <p:txBody>
          <a:bodyPr/>
          <a:lstStyle/>
          <a:p>
            <a:pPr eaLnBrk="1" hangingPunct="1"/>
            <a:r>
              <a:rPr lang="hu-HU" altLang="hu-HU" sz="3600" dirty="0" smtClean="0"/>
              <a:t>Mágneses hangrögzítés (szalagos)</a:t>
            </a:r>
          </a:p>
          <a:p>
            <a:pPr eaLnBrk="1" hangingPunct="1"/>
            <a:r>
              <a:rPr lang="hu-HU" altLang="hu-HU" sz="3600" dirty="0" smtClean="0"/>
              <a:t>Hanglemezek</a:t>
            </a:r>
          </a:p>
          <a:p>
            <a:pPr eaLnBrk="1" hangingPunct="1"/>
            <a:r>
              <a:rPr lang="hu-HU" altLang="hu-HU" sz="3600" dirty="0" smtClean="0"/>
              <a:t>Számítógépek </a:t>
            </a:r>
            <a:r>
              <a:rPr lang="hu-HU" altLang="hu-HU" sz="3600" dirty="0" smtClean="0">
                <a:sym typeface="Wingdings" panose="05000000000000000000" pitchFamily="2" charset="2"/>
              </a:rPr>
              <a:t> digitalizálás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dirty="0" smtClean="0">
              <a:sym typeface="Wingdings" panose="05000000000000000000" pitchFamily="2" charset="2"/>
            </a:endParaRPr>
          </a:p>
          <a:p>
            <a:pPr eaLnBrk="1" hangingPunct="1"/>
            <a:endParaRPr lang="hu-HU" altLang="hu-HU" dirty="0" smtClean="0"/>
          </a:p>
        </p:txBody>
      </p:sp>
      <p:pic>
        <p:nvPicPr>
          <p:cNvPr id="15364" name="Picture 5" descr="MMj02544430000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4797425"/>
            <a:ext cx="113347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6" descr="MMj0297085000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5084763"/>
            <a:ext cx="8953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7" descr="MMj02852880000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724400"/>
            <a:ext cx="9620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8" descr="MMj01883330000[1]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50" y="4652963"/>
            <a:ext cx="1778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9" descr="MMj01883330000[1]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05607">
            <a:off x="4067175" y="4652963"/>
            <a:ext cx="252413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10" descr="MMj01883330000[1]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4508500"/>
            <a:ext cx="1698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11" descr="MMj01883330000[1]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3294">
            <a:off x="3635375" y="5084763"/>
            <a:ext cx="1825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Picture 12" descr="MMj01883330000[1]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17115">
            <a:off x="3159125" y="4841876"/>
            <a:ext cx="200025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129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133349"/>
            <a:ext cx="7772400" cy="1456267"/>
          </a:xfrm>
        </p:spPr>
        <p:txBody>
          <a:bodyPr>
            <a:normAutofit/>
          </a:bodyPr>
          <a:lstStyle/>
          <a:p>
            <a:r>
              <a:rPr lang="hu-HU" sz="4400" dirty="0" smtClean="0"/>
              <a:t>Hangformátumok</a:t>
            </a:r>
            <a:endParaRPr lang="hu-HU" sz="4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hu-HU" sz="3200" dirty="0" smtClean="0"/>
              <a:t>Digitalizált hangok legelterjedtebb fajtái:</a:t>
            </a:r>
          </a:p>
          <a:p>
            <a:pPr marL="0" indent="0">
              <a:buNone/>
            </a:pPr>
            <a:r>
              <a:rPr lang="hu-HU" sz="2800" b="1" dirty="0" smtClean="0"/>
              <a:t>WAV: </a:t>
            </a:r>
            <a:r>
              <a:rPr lang="hu-HU" sz="2800" b="1" dirty="0" err="1" smtClean="0"/>
              <a:t>tömörítetlen</a:t>
            </a:r>
            <a:r>
              <a:rPr lang="hu-HU" sz="2800" b="1" dirty="0" smtClean="0"/>
              <a:t> formátum, rugalmassága, kis tárhelyszükséglete miatt népszerű (tárol a hangon kívül más adatot is)</a:t>
            </a:r>
          </a:p>
          <a:p>
            <a:pPr marL="0" indent="0">
              <a:buNone/>
            </a:pPr>
            <a:r>
              <a:rPr lang="hu-HU" sz="2800" b="1" dirty="0" smtClean="0"/>
              <a:t>MIDI: egy meghatározott hangmintát használ, ami a gépen van mentve, a fájlban csak a jelek, hogy éppen mit akarunk megszólaltatni.</a:t>
            </a:r>
          </a:p>
          <a:p>
            <a:pPr marL="0" indent="0">
              <a:buNone/>
            </a:pPr>
            <a:r>
              <a:rPr lang="hu-HU" sz="2800" b="1" dirty="0" smtClean="0"/>
              <a:t>MP3: tömörített hangformátum, veszteséges. Az eredeti hangból bizonyos frekvenciákat kiszűr, így csökken a fájl mérete. (Leggyakoribb tömörítési arány: 11:1.)</a:t>
            </a:r>
          </a:p>
          <a:p>
            <a:pPr marL="0" indent="0">
              <a:buNone/>
            </a:pPr>
            <a:r>
              <a:rPr lang="hu-HU" i="1" dirty="0" smtClean="0"/>
              <a:t>További hangformátumok:  </a:t>
            </a:r>
            <a:r>
              <a:rPr lang="hu-HU" i="1" dirty="0" err="1" smtClean="0"/>
              <a:t>aif</a:t>
            </a:r>
            <a:r>
              <a:rPr lang="hu-HU" i="1" dirty="0" smtClean="0"/>
              <a:t>, </a:t>
            </a:r>
            <a:r>
              <a:rPr lang="hu-HU" i="1" dirty="0" err="1" smtClean="0"/>
              <a:t>mod</a:t>
            </a:r>
            <a:r>
              <a:rPr lang="hu-HU" i="1" dirty="0" smtClean="0"/>
              <a:t>, </a:t>
            </a:r>
            <a:r>
              <a:rPr lang="hu-HU" i="1" dirty="0" err="1" smtClean="0"/>
              <a:t>ogg</a:t>
            </a:r>
            <a:r>
              <a:rPr lang="hu-HU" i="1" dirty="0" smtClean="0"/>
              <a:t>, </a:t>
            </a:r>
            <a:r>
              <a:rPr lang="hu-HU" i="1" dirty="0" err="1" smtClean="0"/>
              <a:t>flac</a:t>
            </a:r>
            <a:r>
              <a:rPr lang="hu-HU" i="1" dirty="0" smtClean="0"/>
              <a:t>, </a:t>
            </a:r>
            <a:r>
              <a:rPr lang="hu-HU" i="1" dirty="0" err="1" smtClean="0"/>
              <a:t>wma</a:t>
            </a:r>
            <a:r>
              <a:rPr lang="hu-HU" i="1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7917163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42876"/>
            <a:ext cx="7772400" cy="1456267"/>
          </a:xfrm>
        </p:spPr>
        <p:txBody>
          <a:bodyPr/>
          <a:lstStyle/>
          <a:p>
            <a:r>
              <a:rPr lang="hu-HU" dirty="0" smtClean="0"/>
              <a:t>MIDI fájl, mp3 fájl tömörítések</a:t>
            </a:r>
            <a:endParaRPr lang="hu-HU" dirty="0"/>
          </a:p>
        </p:txBody>
      </p:sp>
      <p:pic>
        <p:nvPicPr>
          <p:cNvPr id="4" name="aTQS25w8kZo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057400" y="4286250"/>
            <a:ext cx="4572000" cy="2571750"/>
          </a:xfrm>
          <a:prstGeom prst="rect">
            <a:avLst/>
          </a:prstGeom>
        </p:spPr>
      </p:pic>
      <p:pic>
        <p:nvPicPr>
          <p:cNvPr id="5" name="asL8tS3ncQQ"/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457200" y="1599143"/>
            <a:ext cx="3607621" cy="2029286"/>
          </a:xfrm>
          <a:prstGeom prst="rect">
            <a:avLst/>
          </a:prstGeom>
        </p:spPr>
      </p:pic>
      <p:pic>
        <p:nvPicPr>
          <p:cNvPr id="6" name="kJUL_hwA5mY"/>
          <p:cNvPicPr>
            <a:picLocks noRot="1" noChangeAspect="1"/>
          </p:cNvPicPr>
          <p:nvPr>
            <a:videoFile r:link="rId3"/>
          </p:nvPr>
        </p:nvPicPr>
        <p:blipFill>
          <a:blip r:embed="rId7"/>
          <a:stretch>
            <a:fillRect/>
          </a:stretch>
        </p:blipFill>
        <p:spPr>
          <a:xfrm>
            <a:off x="5236396" y="1599143"/>
            <a:ext cx="3621854" cy="203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41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Égi">
  <a:themeElements>
    <a:clrScheme name="Égi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Égi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Égi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TM03457452[[fn=Égi]]</Template>
  <TotalTime>36</TotalTime>
  <Words>168</Words>
  <Application>Microsoft Office PowerPoint</Application>
  <PresentationFormat>Diavetítés a képernyőre (4:3 oldalarány)</PresentationFormat>
  <Paragraphs>25</Paragraphs>
  <Slides>8</Slides>
  <Notes>0</Notes>
  <HiddenSlides>0</HiddenSlides>
  <MMClips>3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Égi</vt:lpstr>
      <vt:lpstr>12. óra</vt:lpstr>
      <vt:lpstr>Mi a hang?</vt:lpstr>
      <vt:lpstr>Hangmagasság</vt:lpstr>
      <vt:lpstr>Hangerősség</vt:lpstr>
      <vt:lpstr>A természetes és mesterséges hang</vt:lpstr>
      <vt:lpstr>Tárolás régen és most</vt:lpstr>
      <vt:lpstr>Hangformátumok</vt:lpstr>
      <vt:lpstr>MIDI fájl, mp3 fájl tömörítések</vt:lpstr>
    </vt:vector>
  </TitlesOfParts>
  <Company>Iskola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30. óra</dc:title>
  <dc:creator>Tanar</dc:creator>
  <cp:lastModifiedBy>Pacsa András</cp:lastModifiedBy>
  <cp:revision>6</cp:revision>
  <dcterms:created xsi:type="dcterms:W3CDTF">2016-04-29T07:13:22Z</dcterms:created>
  <dcterms:modified xsi:type="dcterms:W3CDTF">2024-11-26T07:45:25Z</dcterms:modified>
</cp:coreProperties>
</file>